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3"/>
  </p:notesMasterIdLst>
  <p:sldIdLst>
    <p:sldId id="323" r:id="rId2"/>
    <p:sldId id="335" r:id="rId3"/>
    <p:sldId id="334" r:id="rId4"/>
    <p:sldId id="349" r:id="rId5"/>
    <p:sldId id="350" r:id="rId6"/>
    <p:sldId id="348" r:id="rId7"/>
    <p:sldId id="338" r:id="rId8"/>
    <p:sldId id="345" r:id="rId9"/>
    <p:sldId id="340" r:id="rId10"/>
    <p:sldId id="341" r:id="rId11"/>
    <p:sldId id="339" r:id="rId12"/>
    <p:sldId id="342" r:id="rId13"/>
    <p:sldId id="344" r:id="rId14"/>
    <p:sldId id="343" r:id="rId15"/>
    <p:sldId id="346" r:id="rId16"/>
    <p:sldId id="336" r:id="rId17"/>
    <p:sldId id="337" r:id="rId18"/>
    <p:sldId id="347" r:id="rId19"/>
    <p:sldId id="325" r:id="rId20"/>
    <p:sldId id="326" r:id="rId21"/>
    <p:sldId id="327" r:id="rId22"/>
    <p:sldId id="328" r:id="rId23"/>
    <p:sldId id="260" r:id="rId24"/>
    <p:sldId id="320" r:id="rId25"/>
    <p:sldId id="263" r:id="rId26"/>
    <p:sldId id="301" r:id="rId27"/>
    <p:sldId id="266" r:id="rId28"/>
    <p:sldId id="267" r:id="rId29"/>
    <p:sldId id="268" r:id="rId30"/>
    <p:sldId id="304" r:id="rId31"/>
    <p:sldId id="271" r:id="rId32"/>
    <p:sldId id="272" r:id="rId33"/>
    <p:sldId id="307" r:id="rId34"/>
    <p:sldId id="308" r:id="rId35"/>
    <p:sldId id="318" r:id="rId36"/>
    <p:sldId id="310" r:id="rId37"/>
    <p:sldId id="330" r:id="rId38"/>
    <p:sldId id="331" r:id="rId39"/>
    <p:sldId id="332" r:id="rId40"/>
    <p:sldId id="333" r:id="rId41"/>
    <p:sldId id="351" r:id="rId42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DF2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139" autoAdjust="0"/>
  </p:normalViewPr>
  <p:slideViewPr>
    <p:cSldViewPr>
      <p:cViewPr>
        <p:scale>
          <a:sx n="107" d="100"/>
          <a:sy n="107" d="100"/>
        </p:scale>
        <p:origin x="-9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156FD73-951F-4ABD-AC78-18BAE01046BB}" type="datetimeFigureOut">
              <a:rPr lang="pt-BR"/>
              <a:pPr>
                <a:defRPr/>
              </a:pPr>
              <a:t>20/06/2016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4916AF9-D818-4BC7-99CC-C7183C8EBB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8846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EEF65-1094-4D98-A8C4-77ACBD9932A6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E86B1F-D661-420F-8B3A-C41089CA8E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8468C-6941-49E7-8A6C-CFAAD6A09866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D46A-F075-417A-AB8D-725BEC1A2F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872D-E5FB-4DC4-9925-E0471D495D3D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1935C-21D3-4593-8309-79D4650CEA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6DA72-2449-49D0-97F8-9375A6E2E1FF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F42E-1416-4866-8292-D446FF8EDA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4171D-A09C-43A7-8C52-D136FE61248F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BA031-D8AD-47EB-ABE6-9E61645620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1574-B578-446D-ADD5-DA62B16FCEAD}" type="datetime1">
              <a:rPr lang="pt-BR" smtClean="0"/>
              <a:t>20/06/2016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04CF9-5D0D-4F75-AB25-1F2718868A9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BC7FA0-74AE-42C2-B937-2486A6B6B92B}" type="datetime1">
              <a:rPr lang="pt-BR" smtClean="0"/>
              <a:t>20/06/2016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D1044-C13A-492A-8789-8155EE02B5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3BF98-00FA-47C7-957A-A8C632E43CCE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D7BD5-E4A6-4799-8071-3982C88DED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2831-75AE-4019-A12B-2021E0312064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218F5-3E3B-4820-9A09-07453460FB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4FBF0-5137-49B8-8B3B-B90BC9BB0811}" type="datetime1">
              <a:rPr lang="pt-BR" smtClean="0"/>
              <a:t>20/06/2016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0488B-21A6-4E8C-9B45-D26284710E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9376-E391-45A5-B658-7CFE58E4D6E5}" type="datetime1">
              <a:rPr lang="pt-BR" smtClean="0"/>
              <a:t>20/06/2016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AA519-388E-4FE7-8544-B23BC5D2AD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DD9054-5C80-4524-934D-6F2DC79564D4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8E376F-B61F-4FDD-90F3-A1B3B80B4C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ítulo 5"/>
          <p:cNvSpPr>
            <a:spLocks noGrp="1"/>
          </p:cNvSpPr>
          <p:nvPr>
            <p:ph type="ctrTitle"/>
          </p:nvPr>
        </p:nvSpPr>
        <p:spPr>
          <a:xfrm>
            <a:off x="323850" y="981075"/>
            <a:ext cx="7791450" cy="3113088"/>
          </a:xfrm>
        </p:spPr>
        <p:txBody>
          <a:bodyPr/>
          <a:lstStyle/>
          <a:p>
            <a:pPr>
              <a:defRPr/>
            </a:pPr>
            <a:r>
              <a:rPr lang="pt-B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Universidade Federal de Santa Catarina - UFSC</a:t>
            </a:r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/>
            </a:r>
            <a:b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</a:b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/>
            </a:r>
            <a:b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</a:br>
            <a:r>
              <a:rPr lang="pt-BR" sz="2800" b="1" dirty="0" smtClean="0"/>
              <a:t>Programa </a:t>
            </a:r>
            <a:r>
              <a:rPr lang="pt-BR" sz="2800" b="1" dirty="0"/>
              <a:t>Nacional de Formação em Administração – </a:t>
            </a:r>
            <a:r>
              <a:rPr lang="pt-BR" sz="2800" b="1" dirty="0" smtClean="0"/>
              <a:t>PNAP3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>Curso de Administração Pública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/>
              <a:t>Disciplina: </a:t>
            </a:r>
            <a:r>
              <a:rPr lang="pt-BR" sz="2800" b="1" dirty="0" smtClean="0"/>
              <a:t>Negociação e Arbitragem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 smtClean="0"/>
              <a:t/>
            </a:r>
            <a:br>
              <a:rPr lang="pt-BR" sz="2800" b="1" dirty="0" smtClean="0"/>
            </a:br>
            <a:r>
              <a:rPr lang="pt-BR" sz="2800" dirty="0" smtClean="0"/>
              <a:t>Professor Dr. Everton </a:t>
            </a:r>
            <a:r>
              <a:rPr lang="pt-BR" sz="2800" dirty="0"/>
              <a:t>das Neves Gonçalves</a:t>
            </a:r>
            <a:r>
              <a:rPr lang="pt-BR" sz="2000" dirty="0"/>
              <a:t/>
            </a:r>
            <a:br>
              <a:rPr lang="pt-BR" sz="2000" dirty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pic>
        <p:nvPicPr>
          <p:cNvPr id="2051" name="Imagem 3" descr="mãos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625" y="4005064"/>
            <a:ext cx="320040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52BE49-0692-4E7B-8880-FC7B2839A8A0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19672" y="332656"/>
            <a:ext cx="5760640" cy="13234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</a:rPr>
              <a:t>Z</a:t>
            </a:r>
            <a:r>
              <a:rPr lang="pt-BR" sz="3200" dirty="0" smtClean="0">
                <a:solidFill>
                  <a:srgbClr val="FFFF00"/>
                </a:solidFill>
              </a:rPr>
              <a:t>one </a:t>
            </a:r>
            <a:r>
              <a:rPr lang="pt-BR" sz="3600" b="1" dirty="0" err="1" smtClean="0">
                <a:solidFill>
                  <a:srgbClr val="FFFF00"/>
                </a:solidFill>
              </a:rPr>
              <a:t>O</a:t>
            </a:r>
            <a:r>
              <a:rPr lang="pt-BR" sz="3200" dirty="0" err="1" smtClean="0">
                <a:solidFill>
                  <a:srgbClr val="FFFF00"/>
                </a:solidFill>
              </a:rPr>
              <a:t>f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P</a:t>
            </a:r>
            <a:r>
              <a:rPr lang="pt-BR" sz="3200" dirty="0" err="1" smtClean="0">
                <a:solidFill>
                  <a:srgbClr val="FFFF00"/>
                </a:solidFill>
              </a:rPr>
              <a:t>ossible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A</a:t>
            </a:r>
            <a:r>
              <a:rPr lang="pt-BR" sz="3200" dirty="0" err="1" smtClean="0">
                <a:solidFill>
                  <a:srgbClr val="FFFF00"/>
                </a:solidFill>
              </a:rPr>
              <a:t>greement</a:t>
            </a:r>
            <a:endParaRPr lang="pt-BR" sz="3200" dirty="0" smtClean="0">
              <a:solidFill>
                <a:srgbClr val="FFFF00"/>
              </a:solidFill>
            </a:endParaRPr>
          </a:p>
          <a:p>
            <a:pPr algn="ctr"/>
            <a:r>
              <a:rPr lang="pt-BR" sz="4400" dirty="0" smtClean="0">
                <a:solidFill>
                  <a:srgbClr val="FFFF00"/>
                </a:solidFill>
              </a:rPr>
              <a:t>ZOPA</a:t>
            </a:r>
            <a:endParaRPr lang="pt-BR" sz="44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323528" y="1785926"/>
            <a:ext cx="864096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b="1" dirty="0" smtClean="0"/>
              <a:t>	Nossa estratégia </a:t>
            </a:r>
            <a:r>
              <a:rPr lang="pt-BR" sz="2900" b="1" u="sng" dirty="0" smtClean="0"/>
              <a:t>será sempre</a:t>
            </a:r>
            <a:r>
              <a:rPr lang="pt-BR" sz="2900" b="1" dirty="0" smtClean="0"/>
              <a:t> rumo ao denominado processo de ‘ganha-ganha’.</a:t>
            </a:r>
          </a:p>
          <a:p>
            <a:pPr algn="just"/>
            <a:r>
              <a:rPr lang="pt-BR" sz="2900" b="1" dirty="0" smtClean="0"/>
              <a:t>	A própria expressão ‘vencer uma negociação’ dá uma falsa concepção de que houve um perdedor. Não é isso que queremos.</a:t>
            </a:r>
          </a:p>
          <a:p>
            <a:pPr algn="just"/>
            <a:r>
              <a:rPr lang="pt-BR" sz="2900" b="1" dirty="0" smtClean="0"/>
              <a:t>	O que queremos               </a:t>
            </a:r>
            <a:r>
              <a:rPr lang="pt-BR" sz="2900" dirty="0" smtClean="0"/>
              <a:t>que as duas (ou mais) partes possam ganhar, isso especialmente se aplica à Administração Pública, pois teremos sempre o cidadão que precisa se beneficiar (beneficiário final).</a:t>
            </a:r>
            <a:endParaRPr lang="pt-BR" sz="2900" dirty="0"/>
          </a:p>
        </p:txBody>
      </p:sp>
      <p:sp>
        <p:nvSpPr>
          <p:cNvPr id="10" name="Seta para a direita 9"/>
          <p:cNvSpPr/>
          <p:nvPr/>
        </p:nvSpPr>
        <p:spPr>
          <a:xfrm>
            <a:off x="4644008" y="4063472"/>
            <a:ext cx="978408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40C7B-F722-42AE-83C3-AFCE0BC4F220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404664"/>
            <a:ext cx="8424936" cy="2985433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dirty="0" smtClean="0"/>
              <a:t>Segundo o autor, de forma alguma pode ocorrer o “aniquilamento do ‘outro lado’, pois a sua existência é essencial à sobrevivência de todo o sistema”. Nesse sentido, foram lembrados ...</a:t>
            </a:r>
            <a:r>
              <a:rPr lang="pt-BR" sz="4400" dirty="0" smtClean="0"/>
              <a:t> 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15816" y="3501008"/>
            <a:ext cx="5760640" cy="2677656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800" i="1" dirty="0" smtClean="0">
                <a:solidFill>
                  <a:srgbClr val="FFFF00"/>
                </a:solidFill>
              </a:rPr>
              <a:t>... os termos da rendição alemã ao término da I Guerra Mundial que, de tão draconianos, teriam dado início, desde então, a emergência de eventos que viriam a culminar na II Guerra Mundial. </a:t>
            </a:r>
            <a:endParaRPr lang="pt-BR" sz="2800" dirty="0">
              <a:solidFill>
                <a:srgbClr val="FFFF00"/>
              </a:solidFill>
            </a:endParaRPr>
          </a:p>
        </p:txBody>
      </p:sp>
      <p:pic>
        <p:nvPicPr>
          <p:cNvPr id="5" name="Picture 2" descr="D:\Arquivos de programas\Microsoft Office\MEDIA\CAGCAT10\j014948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717032"/>
            <a:ext cx="2144712" cy="217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9A5954-B694-407D-8482-AFEA13D03210}" type="datetime1">
              <a:rPr lang="pt-BR" smtClean="0"/>
              <a:t>20/06/2016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18630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endParaRPr lang="pt-BR" sz="2800" dirty="0" smtClean="0">
              <a:solidFill>
                <a:schemeClr val="accent5">
                  <a:lumMod val="20000"/>
                  <a:lumOff val="80000"/>
                </a:schemeClr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 Organização</a:t>
            </a:r>
            <a:r>
              <a:rPr lang="pt-BR" sz="3600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– refere-se ao ato de dispor recursos de material, pessoas, recursos financeiros etc.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2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(principal recurso: responsável pela negociação – perfil, disponibilidade de tempo,  temperamento, conhecimento em negociação entre outros.)</a:t>
            </a:r>
          </a:p>
          <a:p>
            <a:pPr algn="just">
              <a:defRPr/>
            </a:pP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Esse ‘recurso humano’ – a pessoa que vai negociar – portanto, precisa ser adequada àquela situação, verificando esses itens acima. Cada negociação </a:t>
            </a:r>
            <a:r>
              <a:rPr lang="pt-BR" sz="32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pode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exigir uma pessoa diferente. Assim, no caso de greves, nem sempre é o chefe a pessoa adequada.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445BBC-6234-432F-923F-7449B682C07A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136904" cy="550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Vale lembrar ainda, que: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- Quem vai negociar precisa ter respaldo da chefia superior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É ideal que as partes que vão negociar sejam do mesmo nível hierárquico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Que os termos da negociação sejam cumpridos (regra elementar!)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é preciso que a equipe da negociação esteja preparada para negociações longas ( criação da OMC no período de 1986 a 1994 , foram 8 anos de negociação no âmbito internacional público)</a:t>
            </a:r>
          </a:p>
        </p:txBody>
      </p:sp>
      <p:pic>
        <p:nvPicPr>
          <p:cNvPr id="4" name="Picture 3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2214554"/>
            <a:ext cx="1201766" cy="1236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A3CD43-F81C-490C-A564-36E1DC531BF9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463308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  <a:endParaRPr lang="pt-BR" sz="2800" dirty="0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3 Direção</a:t>
            </a:r>
          </a:p>
          <a:p>
            <a:pPr algn="just">
              <a:defRPr/>
            </a:pP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(Palmer). Assim, a </a:t>
            </a:r>
            <a:r>
              <a:rPr lang="pt-BR" sz="3200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coordenação</a:t>
            </a:r>
            <a:r>
              <a:rPr lang="pt-BR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(expressão utilizada pelo autor) determina o encaminhamento (pegar um caminho de vários) da negociação.</a:t>
            </a:r>
          </a:p>
          <a:p>
            <a:pPr>
              <a:defRPr/>
            </a:pPr>
            <a:endParaRPr lang="pt-BR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B02F51-D7DD-4398-8771-B7BE9F3A86B6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260648"/>
            <a:ext cx="8424936" cy="34778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  <a:endParaRPr lang="pt-BR" sz="2800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4 Controle</a:t>
            </a:r>
            <a:r>
              <a:rPr lang="pt-BR" sz="36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– </a:t>
            </a:r>
            <a:r>
              <a:rPr lang="pt-BR" sz="2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  <a:ea typeface="+mj-ea"/>
                <a:cs typeface="+mj-cs"/>
              </a:rPr>
              <a:t>captação, decodificação, reação, reinício do processo. O autor adverte que a cada momento surgem novos fatos: novas informações são trazidas à mesa, manifestações são expressas, concordâncias ou discordâncias afirmadas, etc.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580112" y="3645024"/>
            <a:ext cx="3312368" cy="2554545"/>
          </a:xfrm>
          <a:prstGeom prst="rect">
            <a:avLst/>
          </a:prstGeom>
          <a:solidFill>
            <a:srgbClr val="FFFF99"/>
          </a:solidFill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Contudo, um indicador de controle só vai existir se ocorreu um Planejamento prévio, pois fica difícil – na hora da negociação – saber se um determinado item passou ou não de um item de controle.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323528" y="3789040"/>
            <a:ext cx="518457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Cada um desses momentos pode corresponder a um </a:t>
            </a:r>
            <a:r>
              <a:rPr lang="pt-BR" sz="2800" b="1" u="sng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indicador de controle </a:t>
            </a:r>
            <a:r>
              <a:rPr lang="pt-BR" sz="2400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para avaliar o sentido que a negociação está seguindo e, conforme o rumo demandar, que sejam colocados em pauta, ou não, novos argumentos.</a:t>
            </a:r>
          </a:p>
        </p:txBody>
      </p:sp>
      <p:sp>
        <p:nvSpPr>
          <p:cNvPr id="10" name="Seta em curva para baixo 9"/>
          <p:cNvSpPr/>
          <p:nvPr/>
        </p:nvSpPr>
        <p:spPr>
          <a:xfrm rot="20088979">
            <a:off x="5062472" y="3448460"/>
            <a:ext cx="1349580" cy="576064"/>
          </a:xfrm>
          <a:prstGeom prst="curvedDown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0A49AB-DCFF-43D9-B9AD-F2B1E38A9339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23528" y="332656"/>
            <a:ext cx="8280919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A Negociação em Processo(1): estratégias,</a:t>
            </a:r>
          </a:p>
          <a:p>
            <a:pPr algn="just"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estilos, táticas e técnicas(2)</a:t>
            </a:r>
            <a:endParaRPr lang="pt-BR" b="1" dirty="0">
              <a:solidFill>
                <a:srgbClr val="FFC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1628800"/>
            <a:ext cx="8280919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AutoNum type="arabicParenBoth"/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há uma grande variedade</a:t>
            </a:r>
          </a:p>
          <a:p>
            <a:pPr marL="742950" indent="-742950">
              <a:buAutoNum type="arabicParenBoth"/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os autores usam de forma indistinta</a:t>
            </a:r>
          </a:p>
          <a:p>
            <a:pPr marL="742950" indent="-742950">
              <a:defRPr/>
            </a:pPr>
            <a:endParaRPr lang="pt-BR" sz="360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marL="742950" indent="-742950"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Sem entrar em detalhes, o autor trouxe alguns exemplos de negociação:</a:t>
            </a:r>
          </a:p>
          <a:p>
            <a:pPr marL="742950" indent="-742950">
              <a:defRPr/>
            </a:pP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a) Com base no </a:t>
            </a:r>
            <a:r>
              <a:rPr lang="pt-BR" sz="3600" i="1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grid</a:t>
            </a:r>
            <a:r>
              <a:rPr lang="pt-BR" sz="3600" i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gerencial de Blake e </a:t>
            </a:r>
            <a:r>
              <a:rPr lang="pt-BR" sz="3600" dirty="0" err="1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36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, surgiu a seguinte proposta	</a:t>
            </a:r>
            <a:endParaRPr lang="pt-BR" sz="36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72A00-9690-43CF-8BD0-C5838B199773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32656"/>
            <a:ext cx="5472608" cy="440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179512" y="144497"/>
            <a:ext cx="3024336" cy="65248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400" b="1" u="sng" dirty="0" smtClean="0">
                <a:solidFill>
                  <a:schemeClr val="bg2">
                    <a:lumMod val="75000"/>
                  </a:schemeClr>
                </a:solidFill>
              </a:rPr>
              <a:t>Assertividade</a:t>
            </a:r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é característica da pessoa que se expressa de maneira direta, clara, honesta e apropriada ao contexto, expondo suas necessidades ou preferências, emoções e opiniões. Com isso, a pessoa não sente ansiedade indevida ou excessiva, e  também não é hostil com o interlocutor.</a:t>
            </a:r>
          </a:p>
          <a:p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Ser assertivo é dizer “sim” e “não”, de acordo com a situação.</a:t>
            </a:r>
            <a:endParaRPr lang="pt-BR" sz="22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419872" y="5085184"/>
            <a:ext cx="53285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O negociador </a:t>
            </a:r>
            <a:r>
              <a:rPr lang="pt-BR" sz="2400" b="1" u="sng" dirty="0" smtClean="0">
                <a:solidFill>
                  <a:schemeClr val="bg2">
                    <a:lumMod val="75000"/>
                  </a:schemeClr>
                </a:solidFill>
              </a:rPr>
              <a:t>cooperativo</a:t>
            </a:r>
            <a:r>
              <a:rPr lang="pt-BR" sz="2200" dirty="0" smtClean="0">
                <a:solidFill>
                  <a:schemeClr val="bg2">
                    <a:lumMod val="75000"/>
                  </a:schemeClr>
                </a:solidFill>
              </a:rPr>
              <a:t> corresponde ao negociador que visa aos ganhos mútuos. À pessoa cooperativa não interessa ganhar sozinha</a:t>
            </a:r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B14566-7F6C-4425-899E-1B198A229028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0"/>
            <a:ext cx="9144000" cy="7971413"/>
          </a:xfrm>
          <a:prstGeom prst="rect">
            <a:avLst/>
          </a:prstGeom>
          <a:solidFill>
            <a:schemeClr val="tx1">
              <a:lumMod val="25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Com isso, das páginas 42 a 49 o autor traz uma série de estratégicas que poderiam ser usadas na negociação e que servem para ilustrar a expressiva quantidade de modelos disponíveis.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Dentre os quais, são citados: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Matriz de Resolução de Conflitos (Blake e 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Mouton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Estilos de negociador (Martinelli  e 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Guisi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Quatro estilos-tipo(1) (Bergamini)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Quatro estilos-tipo(2) (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Gottschalk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Estilos através das ações (Marcondes)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Oito competências vencedoras (Hirata)</a:t>
            </a: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Cinco passos da negociação (</a:t>
            </a:r>
            <a:r>
              <a:rPr lang="pt-BR" sz="3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Burbridge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pt-BR" sz="3200" i="1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et</a:t>
            </a:r>
            <a:r>
              <a:rPr lang="pt-BR" sz="3200" i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 al.</a:t>
            </a:r>
            <a:r>
              <a:rPr lang="pt-BR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rPr>
              <a:t>)</a:t>
            </a:r>
          </a:p>
          <a:p>
            <a:pPr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	Veremos, ainda, um outro tipo:</a:t>
            </a:r>
          </a:p>
          <a:p>
            <a:pPr>
              <a:buFontTx/>
              <a:buChar char="-"/>
              <a:defRPr/>
            </a:pPr>
            <a:endParaRPr lang="pt-BR" sz="32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  <a:defRPr/>
            </a:pPr>
            <a:endParaRPr lang="pt-BR" sz="3200" dirty="0" smtClean="0">
              <a:solidFill>
                <a:schemeClr val="accent6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buFontTx/>
              <a:buChar char="-"/>
              <a:defRPr/>
            </a:pPr>
            <a:r>
              <a:rPr lang="pt-BR" sz="3200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................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5609DF-125C-44AB-92FB-0B85F7BC99AC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5728692" cy="480342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200" dirty="0" smtClean="0"/>
              <a:t>Critérios para que um modelo de negociação possa ser julgado imparcialmente:</a:t>
            </a:r>
            <a:br>
              <a:rPr lang="pt-BR" sz="3200" dirty="0" smtClean="0"/>
            </a:br>
            <a:r>
              <a:rPr lang="pt-BR" sz="3200" dirty="0" smtClean="0"/>
              <a:t>- deve produzir um acordo sensato</a:t>
            </a:r>
            <a:br>
              <a:rPr lang="pt-BR" sz="3200" dirty="0" smtClean="0"/>
            </a:br>
            <a:r>
              <a:rPr lang="pt-BR" sz="3200" dirty="0" smtClean="0"/>
              <a:t>- deve ser eficaz e eficiente</a:t>
            </a:r>
            <a:br>
              <a:rPr lang="pt-BR" sz="3200" dirty="0" smtClean="0"/>
            </a:br>
            <a:r>
              <a:rPr lang="pt-BR" sz="3200" dirty="0" smtClean="0"/>
              <a:t>- deve aprimorar o relacionamento das partes (ou, no mínimo, não deve prejudicar</a:t>
            </a:r>
          </a:p>
        </p:txBody>
      </p:sp>
      <p:pic>
        <p:nvPicPr>
          <p:cNvPr id="27650" name="Picture 2" descr="http://www.valoresreais.com/wp-content/uploads/2011/09/Como-chegar-ao-si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2200" y="2420888"/>
            <a:ext cx="2304256" cy="3488095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539552" y="260648"/>
            <a:ext cx="7344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rgbClr val="FFFF00"/>
                </a:solidFill>
              </a:rPr>
              <a:t>Modelo de Negociação da </a:t>
            </a:r>
            <a:br>
              <a:rPr lang="pt-BR" sz="3200" b="1" dirty="0" smtClean="0">
                <a:solidFill>
                  <a:srgbClr val="FFFF00"/>
                </a:solidFill>
              </a:rPr>
            </a:br>
            <a:r>
              <a:rPr lang="pt-BR" sz="3200" b="1" dirty="0" smtClean="0">
                <a:solidFill>
                  <a:srgbClr val="FFFF00"/>
                </a:solidFill>
              </a:rPr>
              <a:t>Harvard Law </a:t>
            </a:r>
            <a:r>
              <a:rPr lang="pt-BR" sz="3200" b="1" dirty="0" err="1" smtClean="0">
                <a:solidFill>
                  <a:srgbClr val="FFFF00"/>
                </a:solidFill>
              </a:rPr>
              <a:t>School</a:t>
            </a:r>
            <a:endParaRPr lang="pt-BR" sz="32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300192" y="260648"/>
            <a:ext cx="25202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FFFF00"/>
                </a:solidFill>
              </a:rPr>
              <a:t>Como chegar ao SIM </a:t>
            </a:r>
            <a:r>
              <a:rPr lang="pt-BR" dirty="0" smtClean="0">
                <a:solidFill>
                  <a:srgbClr val="FFFF00"/>
                </a:solidFill>
              </a:rPr>
              <a:t>- a negociação de acordos sem concessões</a:t>
            </a:r>
          </a:p>
          <a:p>
            <a:r>
              <a:rPr lang="pt-BR" dirty="0" smtClean="0">
                <a:solidFill>
                  <a:srgbClr val="FFFF00"/>
                </a:solidFill>
              </a:rPr>
              <a:t>Roger </a:t>
            </a:r>
            <a:r>
              <a:rPr lang="pt-BR" dirty="0" err="1" smtClean="0">
                <a:solidFill>
                  <a:srgbClr val="FFFF00"/>
                </a:solidFill>
              </a:rPr>
              <a:t>Ficher</a:t>
            </a:r>
            <a:r>
              <a:rPr lang="pt-BR" dirty="0" smtClean="0">
                <a:solidFill>
                  <a:srgbClr val="FFFF00"/>
                </a:solidFill>
              </a:rPr>
              <a:t>, Willian </a:t>
            </a:r>
            <a:r>
              <a:rPr lang="pt-BR" dirty="0" err="1" smtClean="0">
                <a:solidFill>
                  <a:srgbClr val="FFFF00"/>
                </a:solidFill>
              </a:rPr>
              <a:t>Ury</a:t>
            </a:r>
            <a:r>
              <a:rPr lang="pt-BR" dirty="0" smtClean="0">
                <a:solidFill>
                  <a:srgbClr val="FFFF00"/>
                </a:solidFill>
              </a:rPr>
              <a:t> e Bruce </a:t>
            </a:r>
            <a:r>
              <a:rPr lang="pt-BR" dirty="0" err="1" smtClean="0">
                <a:solidFill>
                  <a:srgbClr val="FFFF00"/>
                </a:solidFill>
              </a:rPr>
              <a:t>Patton</a:t>
            </a:r>
            <a:endParaRPr lang="pt-BR" dirty="0" smtClean="0">
              <a:solidFill>
                <a:srgbClr val="FFFF00"/>
              </a:solidFill>
            </a:endParaRPr>
          </a:p>
          <a:p>
            <a:r>
              <a:rPr lang="pt-BR" dirty="0" smtClean="0">
                <a:solidFill>
                  <a:srgbClr val="FFFF00"/>
                </a:solidFill>
              </a:rPr>
              <a:t>Editora IMAGO</a:t>
            </a: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26F567-9839-40E5-BABE-7DF40779D59B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1520" y="404665"/>
            <a:ext cx="8064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Nosso livro texto...</a:t>
            </a:r>
          </a:p>
          <a:p>
            <a:pPr>
              <a:buFontTx/>
              <a:buChar char="-"/>
              <a:defRPr/>
            </a:pPr>
            <a:r>
              <a:rPr lang="pt-BR" sz="3200" b="1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Negociação como Instrumento e Estratégia de Sobrevivência</a:t>
            </a:r>
            <a:endParaRPr lang="pt-BR" sz="3200" b="1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1600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700808"/>
            <a:ext cx="3168352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ixaDeTexto 3"/>
          <p:cNvSpPr txBox="1"/>
          <p:nvPr/>
        </p:nvSpPr>
        <p:spPr>
          <a:xfrm>
            <a:off x="395536" y="1988840"/>
            <a:ext cx="4536504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700" dirty="0" smtClean="0">
                <a:solidFill>
                  <a:srgbClr val="FFFF00"/>
                </a:solidFill>
              </a:rPr>
              <a:t> - a conjugação de diversas disciplinas do curso para auxiliar nas negociações: sociologia, psicologia, filosofia, direito, entre outros</a:t>
            </a:r>
          </a:p>
          <a:p>
            <a:pPr algn="just"/>
            <a:r>
              <a:rPr lang="pt-BR" sz="2700" dirty="0" smtClean="0">
                <a:solidFill>
                  <a:srgbClr val="FFFF00"/>
                </a:solidFill>
              </a:rPr>
              <a:t>- lembrar também do ambiente social no qual a negociação se desenvolve: local, nacional e global.</a:t>
            </a:r>
            <a:endParaRPr lang="pt-BR" sz="27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681ED-337A-4C95-9EC4-5B1C21957D63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95288" y="333375"/>
            <a:ext cx="7786687" cy="58324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As discussões , geralmente, encaminham-se para uma discussão de </a:t>
            </a:r>
            <a:r>
              <a:rPr lang="pt-BR" sz="3600" b="1" dirty="0" smtClean="0"/>
              <a:t>POSIÇÕES</a:t>
            </a:r>
            <a:r>
              <a:rPr lang="pt-BR" dirty="0" smtClean="0"/>
              <a:t> (gera acordos insensatos e/ou discórdia e ficam entre dois extremos: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rgbClr val="FFFF00"/>
                </a:solidFill>
              </a:rPr>
              <a:t>GENTILEZA</a:t>
            </a:r>
            <a:r>
              <a:rPr lang="pt-BR" dirty="0" smtClean="0"/>
              <a:t> – a princípio parece bom, mas pode não gerar acordos sensatos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rgbClr val="FFFF00"/>
                </a:solidFill>
              </a:rPr>
              <a:t>ASPEREZA</a:t>
            </a:r>
            <a:r>
              <a:rPr lang="pt-BR" dirty="0" smtClean="0"/>
              <a:t> – afasta as partes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 maioria das pessoas fica entre essas duas posições, ou seja, sem criar uma opção de negócio boa para si mesma/outro.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5123" name="Picture 3" descr="C:\Arquivos de programas\Microsoft Office\MEDIA\CAGCAT10\j023468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3663" y="5300663"/>
            <a:ext cx="2320925" cy="136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2DF06A-2613-4751-9D9A-7E8DFD00E345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Através do Projeto de Negociação de Harvard, propõe-se um método alternativo à barganha de posições –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 </a:t>
            </a:r>
            <a:r>
              <a:rPr lang="pt-BR" sz="3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um método baseado em princípios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sz="4000" b="1" dirty="0" smtClean="0">
                <a:solidFill>
                  <a:srgbClr val="FFFF00"/>
                </a:solidFill>
              </a:rPr>
              <a:t>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teve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3" name="Seta para a direita 2"/>
          <p:cNvSpPr/>
          <p:nvPr/>
        </p:nvSpPr>
        <p:spPr>
          <a:xfrm>
            <a:off x="1001713" y="2500313"/>
            <a:ext cx="1500187" cy="500062"/>
          </a:xfrm>
          <a:prstGeom prst="rightArrow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rgbClr val="FFFF00"/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4B9773-2F70-4683-8DB4-83A953B05805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79388" y="188913"/>
            <a:ext cx="8750300" cy="64801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0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Quais Princípios</a:t>
            </a:r>
            <a:r>
              <a:rPr lang="pt-BR" sz="4000" b="1" dirty="0" smtClean="0">
                <a:solidFill>
                  <a:srgbClr val="FFFF00"/>
                </a:solidFill>
              </a:rPr>
              <a:t> 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Pessoas</a:t>
            </a:r>
            <a:r>
              <a:rPr lang="pt-BR" sz="3500" dirty="0" smtClean="0"/>
              <a:t> – separe pessoas de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dirty="0" smtClean="0"/>
              <a:t>(lembrar: percepção, emoção, comunicação)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Interesses </a:t>
            </a:r>
            <a:r>
              <a:rPr lang="pt-BR" sz="3500" dirty="0" smtClean="0"/>
              <a:t>– concentre-se em interesses (seus e dos outros) e não em posições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Opções </a:t>
            </a:r>
            <a:r>
              <a:rPr lang="pt-BR" sz="3500" dirty="0" smtClean="0"/>
              <a:t>– crie uma variedade, gere opções de ganho mútuo (irmãs e laranja)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500" b="1" dirty="0" smtClean="0">
                <a:solidFill>
                  <a:srgbClr val="FFC000"/>
                </a:solidFill>
              </a:rPr>
              <a:t>Critérios</a:t>
            </a:r>
            <a:r>
              <a:rPr lang="pt-BR" sz="3500" dirty="0" smtClean="0"/>
              <a:t> – o resultado teve por base algum padrão objetivo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7E95D6-E8A9-4E85-8AEE-FA703A9244B1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3"/>
          <p:cNvSpPr>
            <a:spLocks noGrp="1"/>
          </p:cNvSpPr>
          <p:nvPr>
            <p:ph type="subTitle" idx="1"/>
          </p:nvPr>
        </p:nvSpPr>
        <p:spPr>
          <a:xfrm>
            <a:off x="285750" y="500063"/>
            <a:ext cx="4714875" cy="2428875"/>
          </a:xfrm>
        </p:spPr>
        <p:txBody>
          <a:bodyPr/>
          <a:lstStyle/>
          <a:p>
            <a:pPr eaLnBrk="1" hangingPunct="1"/>
            <a:r>
              <a:rPr lang="pt-BR" sz="4600" b="1" u="sng" dirty="0" smtClean="0">
                <a:solidFill>
                  <a:srgbClr val="FFFF00"/>
                </a:solidFill>
              </a:rPr>
              <a:t>I  SEPARE AS PESSOAS </a:t>
            </a:r>
          </a:p>
          <a:p>
            <a:pPr eaLnBrk="1" hangingPunct="1"/>
            <a:r>
              <a:rPr lang="pt-BR" sz="4600" b="1" u="sng" dirty="0" smtClean="0">
                <a:solidFill>
                  <a:srgbClr val="FFFF00"/>
                </a:solidFill>
              </a:rPr>
              <a:t>DOS PROBLEMAS</a:t>
            </a:r>
          </a:p>
        </p:txBody>
      </p:sp>
      <p:pic>
        <p:nvPicPr>
          <p:cNvPr id="9219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38" y="3786188"/>
            <a:ext cx="1316037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eta para baixo 4"/>
          <p:cNvSpPr/>
          <p:nvPr/>
        </p:nvSpPr>
        <p:spPr>
          <a:xfrm rot="5400000">
            <a:off x="4247356" y="1110457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6" name="Seta para baixo 5"/>
          <p:cNvSpPr/>
          <p:nvPr/>
        </p:nvSpPr>
        <p:spPr>
          <a:xfrm rot="10800000">
            <a:off x="2857500" y="2928938"/>
            <a:ext cx="484188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8" name="Nuvem 7"/>
          <p:cNvSpPr/>
          <p:nvPr/>
        </p:nvSpPr>
        <p:spPr>
          <a:xfrm>
            <a:off x="5143500" y="142875"/>
            <a:ext cx="3857625" cy="25717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sz="1600" b="1" dirty="0">
                <a:solidFill>
                  <a:srgbClr val="FFFF00"/>
                </a:solidFill>
              </a:rPr>
              <a:t>A pessoa é um aspecto da negociação, mas</a:t>
            </a:r>
          </a:p>
          <a:p>
            <a:pPr>
              <a:defRPr/>
            </a:pPr>
            <a:r>
              <a:rPr lang="pt-BR" sz="1600" b="1" dirty="0">
                <a:solidFill>
                  <a:srgbClr val="FFFF00"/>
                </a:solidFill>
              </a:rPr>
              <a:t>Que talvez nem deva ser </a:t>
            </a:r>
            <a:r>
              <a:rPr lang="pt-BR" sz="1600" b="1" dirty="0" smtClean="0">
                <a:solidFill>
                  <a:srgbClr val="FFFF00"/>
                </a:solidFill>
              </a:rPr>
              <a:t>enfrentado (especialmente na área pública, inclusive com dificuldade partidária tornando tudo mais difícil?)</a:t>
            </a:r>
            <a:endParaRPr lang="pt-BR" sz="1600" b="1" dirty="0">
              <a:solidFill>
                <a:srgbClr val="FFFF00"/>
              </a:solidFill>
            </a:endParaRPr>
          </a:p>
        </p:txBody>
      </p:sp>
      <p:sp>
        <p:nvSpPr>
          <p:cNvPr id="9" name="Nuvem 8"/>
          <p:cNvSpPr/>
          <p:nvPr/>
        </p:nvSpPr>
        <p:spPr>
          <a:xfrm>
            <a:off x="928688" y="4071938"/>
            <a:ext cx="3714750" cy="250031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pt-BR" dirty="0">
                <a:solidFill>
                  <a:srgbClr val="FFFF00"/>
                </a:solidFill>
              </a:rPr>
              <a:t>O problema/o dilema/a dificuldade é que precisa ser resolvida, vamos nos concentrar nisso.</a:t>
            </a:r>
          </a:p>
        </p:txBody>
      </p:sp>
      <p:sp>
        <p:nvSpPr>
          <p:cNvPr id="11" name="Retângulo 10"/>
          <p:cNvSpPr/>
          <p:nvPr/>
        </p:nvSpPr>
        <p:spPr>
          <a:xfrm>
            <a:off x="5286375" y="2786063"/>
            <a:ext cx="1857375" cy="36933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accent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Quando queremos um ambiente harmonioso, quando queremos articular o </a:t>
            </a:r>
            <a:r>
              <a:rPr lang="pt-BR" b="1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interesse público e privado: </a:t>
            </a:r>
            <a:r>
              <a:rPr lang="pt-BR" b="1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surge o sentimento de GOSTAR DE PESSOAS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AFE44EE-1890-43F8-B673-E8F4A703076C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85750" y="500063"/>
            <a:ext cx="7000875" cy="6215062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600" b="1" u="sng" dirty="0" smtClean="0">
                <a:solidFill>
                  <a:srgbClr val="FFFF00"/>
                </a:solidFill>
              </a:rPr>
              <a:t>I  SEPARE AS PESSOAS DOS PROBLEMAS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Antes de tudo, os negociadores são pessoas (com emoções, valores enraizados, história...)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Um negócio pode dar muito certo e fazer com que as pessoas produzam um compromisso duradouro e resultado tranquilo.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 outro lado, as pessoas podem ficar zangadas, assustadas, deprimidas, inseguras, ofendidas ... </a:t>
            </a:r>
          </a:p>
        </p:txBody>
      </p:sp>
      <p:pic>
        <p:nvPicPr>
          <p:cNvPr id="10243" name="Picture 2" descr="C:\Arquivos de programas\Microsoft Office\MEDIA\CAGCAT10\j0287005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3357563"/>
            <a:ext cx="2030412" cy="311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5AD90-5F67-426E-B895-A909D894E145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  <a:lumOff val="2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4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400" dirty="0" smtClean="0"/>
              <a:t>Os egos acabem sendo facilmente ameaçados. Elas encaram a vida unicamente através da própria perspectiva e confundem suas percepções com a realidade. Rotineiramente deixam de interpretar o que você diz como você pretende dizer e passam a interpretar como elas “acham que você pretende”. </a:t>
            </a:r>
          </a:p>
        </p:txBody>
      </p:sp>
      <p:pic>
        <p:nvPicPr>
          <p:cNvPr id="11267" name="Picture 3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0" y="4432300"/>
            <a:ext cx="3595688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EC58A2-DFF7-4F40-A6BF-6477F93E8EAA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bg1">
              <a:lumMod val="75000"/>
              <a:lumOff val="2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Surgem os mal-entendidos, os preconceitos, as reações irracionais e a negociação fracassa. Quando isso ocorre, a finalidade do jogo passar a ser a ‘marcação de pontos’, a atribuição de culpas e a afirmação nas </a:t>
            </a:r>
            <a:r>
              <a:rPr lang="pt-BR" sz="4000" b="1" dirty="0" smtClean="0"/>
              <a:t>próprias posições</a:t>
            </a:r>
            <a:r>
              <a:rPr lang="pt-BR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No âmbito de negociações na área pública, cabe sempre se indagar: “Será que estou prestando atenção suficiente à sociedade/à coletividade/ à coisa pública?”</a:t>
            </a:r>
          </a:p>
        </p:txBody>
      </p:sp>
      <p:pic>
        <p:nvPicPr>
          <p:cNvPr id="12291" name="Picture 2" descr="C:\Arquivos de programas\Microsoft Office\MEDIA\CAGCAT10\j029865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3" y="4929188"/>
            <a:ext cx="2881312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6F1360-7476-4709-8D79-0B0BD7EC45FD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tx1">
              <a:lumMod val="25000"/>
            </a:schemeClr>
          </a:solidFill>
        </p:spPr>
        <p:txBody>
          <a:bodyPr rtlCol="0">
            <a:normAutofit lnSpcReduction="10000"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Assim: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 percepções forem inexatas, esclareça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as emoções se intensificarem, acalme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- se ocorrerem mal-entendidos, aprimore a comunicação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pt-BR" dirty="0" smtClean="0">
                <a:solidFill>
                  <a:srgbClr val="FFC000"/>
                </a:solidFill>
              </a:rPr>
              <a:t>assim por diante...</a:t>
            </a:r>
          </a:p>
          <a:p>
            <a:pPr algn="l" eaLnBrk="1" fontAlgn="auto" hangingPunct="1">
              <a:spcAft>
                <a:spcPts val="0"/>
              </a:spcAft>
              <a:buFontTx/>
              <a:buChar char="-"/>
              <a:defRPr/>
            </a:pPr>
            <a:endParaRPr lang="pt-BR" dirty="0" smtClean="0">
              <a:solidFill>
                <a:srgbClr val="FFC000"/>
              </a:solidFill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Preste </a:t>
            </a:r>
            <a:r>
              <a:rPr lang="pt-BR" sz="3600" b="1" u="sng" dirty="0" smtClean="0">
                <a:solidFill>
                  <a:srgbClr val="FFC000"/>
                </a:solidFill>
              </a:rPr>
              <a:t>atenção em três aspectos </a:t>
            </a:r>
            <a:r>
              <a:rPr lang="pt-BR" dirty="0" smtClean="0">
                <a:solidFill>
                  <a:srgbClr val="FFC000"/>
                </a:solidFill>
              </a:rPr>
              <a:t>na pessoa do outro durante a negociação: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1 percepção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2 emoção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rgbClr val="FFC000"/>
                </a:solidFill>
              </a:rPr>
              <a:t>3 comunicação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3315" name="Picture 5" descr="C:\Arquivos de programas\Microsoft Office\MEDIA\CAGCAT10\j028603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57950" y="4429132"/>
            <a:ext cx="2000250" cy="192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E76887-D133-4BCD-BD49-55DE61AE82DE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7143750" cy="6858000"/>
          </a:xfrm>
          <a:solidFill>
            <a:schemeClr val="accent5">
              <a:lumMod val="40000"/>
              <a:lumOff val="60000"/>
            </a:schemeClr>
          </a:solidFill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b="1" u="sng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u="sng" dirty="0" smtClean="0">
                <a:solidFill>
                  <a:srgbClr val="FF0000"/>
                </a:solidFill>
              </a:rPr>
              <a:t>1 PERCEPÇÃO</a:t>
            </a:r>
            <a:endParaRPr lang="pt-BR" sz="45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dirty="0" smtClean="0">
                <a:solidFill>
                  <a:srgbClr val="FF0000"/>
                </a:solidFill>
              </a:rPr>
              <a:t>Compreender o pensamento do outro é muito importante, pois o conflito está – acima de tudo – </a:t>
            </a:r>
            <a:r>
              <a:rPr lang="pt-BR" sz="4500" b="1" u="sng" dirty="0" smtClean="0">
                <a:solidFill>
                  <a:srgbClr val="FF0000"/>
                </a:solidFill>
              </a:rPr>
              <a:t>na mente</a:t>
            </a:r>
            <a:r>
              <a:rPr lang="pt-BR" sz="4500" b="1" dirty="0" smtClean="0">
                <a:solidFill>
                  <a:srgbClr val="FF0000"/>
                </a:solidFill>
              </a:rPr>
              <a:t> da outra parte.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500" b="1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500" b="1" dirty="0" smtClean="0">
                <a:solidFill>
                  <a:srgbClr val="FF0000"/>
                </a:solidFill>
              </a:rPr>
              <a:t>O conflito, muitas vezes, não está exclusivamente na realidade objetiva, mas no pensamento das pessoas segundo seus valores, crenças, cultura, medo, esperança etc.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500" b="1" dirty="0" smtClean="0">
              <a:solidFill>
                <a:srgbClr val="FF0000"/>
              </a:solidFill>
            </a:endParaRPr>
          </a:p>
        </p:txBody>
      </p:sp>
      <p:pic>
        <p:nvPicPr>
          <p:cNvPr id="14339" name="Picture 3" descr="C:\Arquivos de programas\Microsoft Office\MEDIA\CAGCAT10\j030107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50" y="0"/>
            <a:ext cx="20002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2F8444-7D4C-4591-905C-E7CF662D0EBA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313" y="214313"/>
            <a:ext cx="8358187" cy="62150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5400" b="1" u="sng" dirty="0" smtClean="0">
                <a:solidFill>
                  <a:srgbClr val="FF0000"/>
                </a:solidFill>
              </a:rPr>
              <a:t>PERCEPÇÃO</a:t>
            </a:r>
            <a:endParaRPr lang="pt-BR" sz="54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Coloque-se no lugar do outro</a:t>
            </a:r>
            <a:r>
              <a:rPr lang="pt-BR" dirty="0" smtClean="0"/>
              <a:t> – o modo como você vê o mundo depende do lugar onde você se encontra (cultura, religião, tradição, valores </a:t>
            </a:r>
            <a:r>
              <a:rPr lang="pt-BR" dirty="0" err="1" smtClean="0"/>
              <a:t>etc</a:t>
            </a:r>
            <a:r>
              <a:rPr lang="pt-BR" dirty="0" smtClean="0"/>
              <a:t>). As pessoas vêem aquilo que querem ver e tendem a colocar somente </a:t>
            </a:r>
            <a:r>
              <a:rPr lang="pt-BR" u="sng" dirty="0" smtClean="0"/>
              <a:t>defeitos no modo de ver da outra pessoa</a:t>
            </a:r>
            <a:r>
              <a:rPr lang="pt-BR" dirty="0" smtClean="0"/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6387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4075" y="537368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9CCA2E9-3440-44A1-B9E2-0D02F1A9F3D5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590931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Sumário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1 – Negociação: histórico e conceitos fundamentais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histórico e conceitos fundamentais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	A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como Instrumento e Estratégia de Sobrevivência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	Áreas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Fontes de Conhecimento para a Negociação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 – Negociação: o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o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Comunicação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um processo a ser gerenciado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A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em Processo: estratégias, estilos, táticas e técnicas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Negociação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Setor Público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considerações finais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Unidade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 – Arbitragem: histórico e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Arbitragem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histórico e processo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Mediação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Arbitragem: conceito e razão de ser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Mediação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 Arbitragem: procedimentos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 Arbitragem: Considerações 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Finais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D69F5-38FA-4807-A0E3-ADFF6861BFDC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188913"/>
            <a:ext cx="6264275" cy="3024187"/>
          </a:xfrm>
        </p:spPr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2600" b="1" u="sng" dirty="0" smtClean="0">
                <a:solidFill>
                  <a:srgbClr val="FF0000"/>
                </a:solidFill>
              </a:rPr>
              <a:t>PERCEPÇÃO</a:t>
            </a:r>
            <a:endParaRPr lang="pt-BR" sz="12600" dirty="0" smtClean="0">
              <a:solidFill>
                <a:srgbClr val="FF00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6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7300" dirty="0" smtClean="0"/>
              <a:t>Forneça um interesse no resultado para que o outro se sinta participando do processo.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4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51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17411" name="Picture 2" descr="C:\Program Files (x86)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404813"/>
            <a:ext cx="2028825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CaixaDeTexto 4"/>
          <p:cNvSpPr txBox="1">
            <a:spLocks noChangeArrowheads="1"/>
          </p:cNvSpPr>
          <p:nvPr/>
        </p:nvSpPr>
        <p:spPr bwMode="auto">
          <a:xfrm>
            <a:off x="395288" y="2997200"/>
            <a:ext cx="8234362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/>
              <a:t>É mais fácil a outra parte aceitar uma conclusão desagradável quando ela participou de todo o processo conjuntamente, isso evita que a outra parte rejeite a proposta simplesmente por desconfiança.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1DFA5F-119C-4BCD-98F5-C1045FD8183D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188913"/>
            <a:ext cx="7345363" cy="3095625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10100" b="1" u="sng" dirty="0" smtClean="0">
                <a:solidFill>
                  <a:srgbClr val="FF0000"/>
                </a:solidFill>
              </a:rPr>
              <a:t>PERCEPÇÃO</a:t>
            </a:r>
            <a:endParaRPr lang="pt-BR" sz="10100" dirty="0" smtClean="0">
              <a:solidFill>
                <a:srgbClr val="FF0000"/>
              </a:solidFill>
            </a:endParaRPr>
          </a:p>
          <a:p>
            <a:pPr algn="l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5700" dirty="0" smtClean="0"/>
              <a:t>Torne suas propostas compatíveis os valores do outro: faça com que a sua idéia tenha motivos no outro.</a:t>
            </a:r>
            <a:endParaRPr lang="pt-BR" sz="9600" dirty="0" smtClean="0"/>
          </a:p>
        </p:txBody>
      </p:sp>
      <p:pic>
        <p:nvPicPr>
          <p:cNvPr id="18435" name="Picture 4" descr="D:\Arquivos de programas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88" y="1341438"/>
            <a:ext cx="1797050" cy="183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CaixaDeTexto 4"/>
          <p:cNvSpPr txBox="1">
            <a:spLocks noChangeArrowheads="1"/>
          </p:cNvSpPr>
          <p:nvPr/>
        </p:nvSpPr>
        <p:spPr bwMode="auto">
          <a:xfrm>
            <a:off x="323850" y="3068638"/>
            <a:ext cx="8064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None/>
            </a:pPr>
            <a:r>
              <a:rPr lang="pt-BR" sz="3200">
                <a:solidFill>
                  <a:srgbClr val="FFFF99"/>
                </a:solidFill>
              </a:rPr>
              <a:t>Muitas vezes, a proposta não é ruim, mas, o fato de ter que curvar-se ao outro lado faz com que haja resistência, por isso crie a situação de tal modo que a outra parte sinta seu próprio interesse fazendo parte do acordo.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DE661F-037E-4C69-B499-0BF2E34356EC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571625" y="285750"/>
            <a:ext cx="7346950" cy="63341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u="sng" dirty="0" smtClean="0">
                <a:solidFill>
                  <a:srgbClr val="FF0000"/>
                </a:solidFill>
              </a:rPr>
              <a:t>2 EMOÇÃO</a:t>
            </a:r>
            <a:endParaRPr lang="pt-BR" sz="4800" dirty="0" smtClean="0">
              <a:solidFill>
                <a:srgbClr val="FF0000"/>
              </a:solidFill>
            </a:endParaRP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Os sentimentos podem ser mais importantes que as palavras, não desconheça isso (especialmente no outro,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mas também em si...)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Compreenda as próprias emoções e </a:t>
            </a:r>
          </a:p>
          <a:p>
            <a:pPr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/>
              <a:t>as emoções do outro: </a:t>
            </a:r>
          </a:p>
          <a:p>
            <a:pPr marL="514350" indent="-514350" algn="r" eaLnBrk="1" fontAlgn="auto" hangingPunct="1">
              <a:spcAft>
                <a:spcPts val="0"/>
              </a:spcAft>
              <a:buFont typeface="Arial" pitchFamily="34" charset="0"/>
              <a:buAutoNum type="alphaLcParenR"/>
              <a:defRPr/>
            </a:pPr>
            <a:r>
              <a:rPr lang="pt-BR" dirty="0" smtClean="0"/>
              <a:t>veja você mesmo: está nervoso? Sentindo-se angustiado? Relaxe...; </a:t>
            </a:r>
          </a:p>
          <a:p>
            <a:pPr algn="r" eaLnBrk="1" fontAlgn="auto" hangingPunct="1">
              <a:spcAft>
                <a:spcPts val="0"/>
              </a:spcAft>
              <a:defRPr/>
            </a:pPr>
            <a:r>
              <a:rPr lang="pt-BR" dirty="0" smtClean="0"/>
              <a:t>b) veja o outro: parece alterado? Respira de modo diferente? Acalme ... </a:t>
            </a:r>
          </a:p>
        </p:txBody>
      </p:sp>
      <p:pic>
        <p:nvPicPr>
          <p:cNvPr id="19459" name="Picture 4" descr="D:\Arquivos de programa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2786063"/>
            <a:ext cx="1773238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14313" y="214313"/>
            <a:ext cx="2071687" cy="1538287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2000" b="1" u="sng" dirty="0">
                <a:solidFill>
                  <a:srgbClr val="00B0F0"/>
                </a:solidFill>
              </a:rPr>
              <a:t>Atenção em três aspectos</a:t>
            </a:r>
            <a:r>
              <a:rPr lang="pt-BR" dirty="0">
                <a:solidFill>
                  <a:srgbClr val="00B0F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dirty="0">
                <a:solidFill>
                  <a:srgbClr val="00B0F0"/>
                </a:solidFill>
              </a:rPr>
              <a:t>3 Comunicação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311D41-9211-4F5A-8513-A445E3469DC5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5">
              <a:lumMod val="50000"/>
            </a:schemeClr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000" b="1" u="sng" dirty="0" smtClean="0">
              <a:solidFill>
                <a:schemeClr val="accent6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800" b="1" u="sng" dirty="0" smtClean="0">
                <a:solidFill>
                  <a:srgbClr val="FFFF99"/>
                </a:solidFill>
              </a:rPr>
              <a:t>3 COMUNICAÇÃO</a:t>
            </a:r>
            <a:endParaRPr lang="pt-BR" sz="4800" dirty="0" smtClean="0">
              <a:solidFill>
                <a:srgbClr val="FFFF99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000" dirty="0" smtClean="0">
                <a:solidFill>
                  <a:schemeClr val="accent6"/>
                </a:solidFill>
              </a:rPr>
              <a:t>Escute ativamente e registre quando for possível.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dirty="0" smtClean="0">
                <a:solidFill>
                  <a:srgbClr val="FFFF99"/>
                </a:solidFill>
              </a:rPr>
              <a:t>Escutar </a:t>
            </a:r>
            <a:r>
              <a:rPr lang="pt-BR" sz="3000" dirty="0" smtClean="0">
                <a:solidFill>
                  <a:schemeClr val="accent6"/>
                </a:solidFill>
              </a:rPr>
              <a:t>significa: você </a:t>
            </a:r>
            <a:r>
              <a:rPr lang="pt-BR" sz="3000" u="sng" dirty="0" smtClean="0">
                <a:solidFill>
                  <a:srgbClr val="FFFF99"/>
                </a:solidFill>
              </a:rPr>
              <a:t>compreende as percepções </a:t>
            </a:r>
            <a:r>
              <a:rPr lang="pt-BR" sz="3000" dirty="0" smtClean="0">
                <a:solidFill>
                  <a:schemeClr val="accent6"/>
                </a:solidFill>
              </a:rPr>
              <a:t>do outro, </a:t>
            </a:r>
            <a:r>
              <a:rPr lang="pt-BR" sz="3000" u="sng" dirty="0" smtClean="0">
                <a:solidFill>
                  <a:srgbClr val="FFFF99"/>
                </a:solidFill>
              </a:rPr>
              <a:t>sente suas emoções</a:t>
            </a:r>
            <a:r>
              <a:rPr lang="pt-BR" sz="3000" dirty="0" smtClean="0">
                <a:solidFill>
                  <a:srgbClr val="FFFF99"/>
                </a:solidFill>
              </a:rPr>
              <a:t> (as próprias e a do outro)</a:t>
            </a:r>
            <a:r>
              <a:rPr lang="pt-BR" sz="3000" dirty="0" smtClean="0">
                <a:solidFill>
                  <a:schemeClr val="accent6"/>
                </a:solidFill>
              </a:rPr>
              <a:t> e </a:t>
            </a:r>
            <a:r>
              <a:rPr lang="pt-BR" sz="3000" u="sng" dirty="0" smtClean="0">
                <a:solidFill>
                  <a:srgbClr val="FFFF99"/>
                </a:solidFill>
              </a:rPr>
              <a:t>entende racionalmente</a:t>
            </a:r>
            <a:r>
              <a:rPr lang="pt-BR" sz="3000" dirty="0" smtClean="0">
                <a:solidFill>
                  <a:schemeClr val="accent6"/>
                </a:solidFill>
              </a:rPr>
              <a:t> a mensagem. O outro percebe que está recebendo atenção e você compreende melhor como lidar com as suas estratégias de negociação.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858000" y="5072063"/>
            <a:ext cx="1928813" cy="107791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1400" b="1" u="sng" dirty="0">
                <a:solidFill>
                  <a:srgbClr val="00B0F0"/>
                </a:solidFill>
              </a:rPr>
              <a:t>Atenção em três aspectos</a:t>
            </a:r>
            <a:r>
              <a:rPr lang="pt-BR" sz="1200" dirty="0">
                <a:solidFill>
                  <a:srgbClr val="00B0F0"/>
                </a:solidFill>
              </a:rPr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1 Percepção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2 Emoção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1200" dirty="0">
                <a:solidFill>
                  <a:srgbClr val="00B0F0"/>
                </a:solidFill>
              </a:rPr>
              <a:t>3 Comunicação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644D31-996C-466B-B68C-8BC9E0693E2D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57188" y="1125538"/>
            <a:ext cx="8501062" cy="5518150"/>
          </a:xfrm>
          <a:solidFill>
            <a:srgbClr val="FFFF99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4000" b="1" dirty="0" smtClean="0">
                <a:solidFill>
                  <a:schemeClr val="accent3">
                    <a:lumMod val="50000"/>
                  </a:schemeClr>
                </a:solidFill>
              </a:rPr>
              <a:t>Fale para o outro te entender: negociar não é falar sozinho, não é um debate, não é um processo exclusivo de convencimento. Por isso, não responsabilize, não fale alto, não atribua problemas aos outros.</a:t>
            </a:r>
          </a:p>
        </p:txBody>
      </p:sp>
      <p:sp>
        <p:nvSpPr>
          <p:cNvPr id="17412" name="Retângulo 4"/>
          <p:cNvSpPr>
            <a:spLocks noChangeArrowheads="1"/>
          </p:cNvSpPr>
          <p:nvPr/>
        </p:nvSpPr>
        <p:spPr bwMode="auto">
          <a:xfrm>
            <a:off x="2268538" y="188913"/>
            <a:ext cx="4538662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Arial" charset="0"/>
              <a:buNone/>
              <a:defRPr/>
            </a:pPr>
            <a:r>
              <a:rPr lang="pt-BR" sz="4400" b="1" u="sng" dirty="0">
                <a:solidFill>
                  <a:schemeClr val="accent3">
                    <a:lumMod val="75000"/>
                  </a:schemeClr>
                </a:solidFill>
              </a:rPr>
              <a:t>COMUNICAÇÃO</a:t>
            </a:r>
            <a:endParaRPr lang="pt-BR" sz="44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21508" name="Picture 2" descr="C:\Arquivos de programas\Microsoft Office\MEDIA\CAGCAT10\j015800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5301208"/>
            <a:ext cx="45688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503E23-5B5B-4F7F-8B50-2DC3A956F6A3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ubtítulo 3"/>
          <p:cNvSpPr>
            <a:spLocks noGrp="1"/>
          </p:cNvSpPr>
          <p:nvPr>
            <p:ph type="subTitle" idx="1"/>
          </p:nvPr>
        </p:nvSpPr>
        <p:spPr>
          <a:xfrm>
            <a:off x="500063" y="1857375"/>
            <a:ext cx="8286750" cy="4810125"/>
          </a:xfrm>
        </p:spPr>
        <p:txBody>
          <a:bodyPr/>
          <a:lstStyle/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... trabalhe essas questões antes de elas virarem questões pessoais, proteja os egos dos desgastes.</a:t>
            </a:r>
          </a:p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Transforme um estranho em alguém que você conheça:</a:t>
            </a:r>
          </a:p>
          <a:p>
            <a:pPr algn="l" eaLnBrk="1" hangingPunct="1"/>
            <a:r>
              <a:rPr lang="pt-BR" b="1" smtClean="0">
                <a:solidFill>
                  <a:srgbClr val="FFFF99"/>
                </a:solidFill>
              </a:rPr>
              <a:t>Estabeleça a percepção de ambos: não faça da situação uma relação de ‘frente a frente’, mas de ‘lado a lado’, evite o enfrentamento, evite o ‘eu ou você’.</a:t>
            </a:r>
          </a:p>
        </p:txBody>
      </p:sp>
      <p:sp>
        <p:nvSpPr>
          <p:cNvPr id="23556" name="CaixaDeTexto 4"/>
          <p:cNvSpPr txBox="1">
            <a:spLocks noChangeArrowheads="1"/>
          </p:cNvSpPr>
          <p:nvPr/>
        </p:nvSpPr>
        <p:spPr bwMode="auto">
          <a:xfrm>
            <a:off x="642938" y="285750"/>
            <a:ext cx="5214937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 b="1">
                <a:solidFill>
                  <a:srgbClr val="FFC000"/>
                </a:solidFill>
              </a:rPr>
              <a:t>PREVINA-SE</a:t>
            </a:r>
            <a:r>
              <a:rPr lang="pt-BR" sz="2800" b="1">
                <a:solidFill>
                  <a:srgbClr val="FFFF00"/>
                </a:solidFill>
              </a:rPr>
              <a:t> </a:t>
            </a:r>
            <a:r>
              <a:rPr lang="pt-BR" sz="2800">
                <a:solidFill>
                  <a:srgbClr val="FFFF00"/>
                </a:solidFill>
              </a:rPr>
              <a:t>EM RELAÇÃO À PERCEPÇÃO, EMOÇÃO E COMUNICAÇÃO</a:t>
            </a:r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358566-54CF-4D2A-8FD1-0A5705A00AFF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14313" y="404813"/>
            <a:ext cx="8715375" cy="6192837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FFFF00"/>
                </a:solidFill>
              </a:rPr>
              <a:t>II CONCENTRE-SE NOS INTERESSES,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3600" b="1" u="sng" dirty="0" smtClean="0">
                <a:solidFill>
                  <a:srgbClr val="FFFF00"/>
                </a:solidFill>
              </a:rPr>
              <a:t>NÃO NAS POSIÇÕES</a:t>
            </a:r>
            <a:endParaRPr lang="pt-BR" sz="3600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 trás da </a:t>
            </a:r>
            <a:r>
              <a:rPr lang="pt-BR" sz="3600" b="1" dirty="0" smtClean="0"/>
              <a:t>algazarra das posições</a:t>
            </a:r>
            <a:r>
              <a:rPr lang="pt-BR" dirty="0" smtClean="0"/>
              <a:t>, estão os interesses , descubra-os.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Isso porquê: não raro por trás de </a:t>
            </a:r>
            <a:r>
              <a:rPr lang="pt-BR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posições diferentes descobrem-se interesses semelhantes</a:t>
            </a:r>
            <a:r>
              <a:rPr lang="pt-BR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Afinal, é por esse motivo que uma pessoa que vende e outra que compra conseguem fazer negócio: 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as </a:t>
            </a:r>
            <a:r>
              <a:rPr lang="pt-BR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posições são diferentes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, mas </a:t>
            </a:r>
            <a:r>
              <a:rPr lang="pt-BR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os interesses não são</a:t>
            </a:r>
            <a:r>
              <a:rPr lang="pt-BR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...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Portanto, </a:t>
            </a:r>
            <a:r>
              <a:rPr lang="pt-BR" b="1" dirty="0" smtClean="0"/>
              <a:t>descubra os interesses (seus e do outro</a:t>
            </a:r>
            <a:r>
              <a:rPr lang="pt-BR" dirty="0" smtClean="0"/>
              <a:t>, isso é tão importante quanto saber os seus próprios ...)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2766FE-2317-4495-894C-9B00C33CA0FE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250825" y="333375"/>
            <a:ext cx="8424863" cy="597535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600" b="1" u="sng" dirty="0" smtClean="0">
                <a:solidFill>
                  <a:srgbClr val="FFFF00"/>
                </a:solidFill>
              </a:rPr>
              <a:t>III INVENTE OPÇÕES DE GANHOS MÚTUOS</a:t>
            </a:r>
            <a:endParaRPr lang="pt-BR" sz="4600" b="1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 Com frequência, as pessoas negociam numa única dimensão ou no que parecem ser opções excludentes (ex.: a duração de um contrato, o preço de um carro, a inclusão de uma cláusula). Nesse ponto, é que entra a habilidade do negociador para inventar opções.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/>
              <a:t>Lembrem-se da história das irmãs que lutavam por uma laranja (uma queria a polpa para fazer um suco e a outra queria a casca para fazer um bolo).</a:t>
            </a:r>
            <a:endParaRPr lang="pt-BR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sz="3600" b="1" u="sng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pic>
        <p:nvPicPr>
          <p:cNvPr id="22531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5589588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39152F0-98F7-4FDD-AA73-EC002D4C73A8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07950" y="260350"/>
            <a:ext cx="8856663" cy="59055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4400" b="1" u="sng" dirty="0" smtClean="0">
                <a:solidFill>
                  <a:srgbClr val="FFFF00"/>
                </a:solidFill>
              </a:rPr>
              <a:t>RECOMENDAÇÕES PARA AMPLIAR OPÇÕES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Para </a:t>
            </a:r>
            <a:r>
              <a:rPr lang="pt-BR" sz="4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inventar opções criativas</a:t>
            </a: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, é preciso: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a) separar o ato de inventar opções do ato de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julgá-las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b) multiplicar ideias (não à resposta única)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c) buscar benefícios mútuos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d) criar meios para facilitar as decisões do outro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>
              <a:solidFill>
                <a:srgbClr val="FFFF0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 smtClean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A6A518-AC66-4986-8F61-F28CF3B8AD02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4925" y="188913"/>
            <a:ext cx="8929688" cy="64944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4000" b="1" u="sng" dirty="0" smtClean="0">
                <a:solidFill>
                  <a:srgbClr val="FFC000"/>
                </a:solidFill>
              </a:rPr>
              <a:t>IV INSISTA </a:t>
            </a:r>
            <a:r>
              <a:rPr lang="pt-BR" sz="4000" b="1" u="sng" dirty="0">
                <a:solidFill>
                  <a:srgbClr val="FFC000"/>
                </a:solidFill>
              </a:rPr>
              <a:t>EM CRITÉRIOS OBJETIVOS</a:t>
            </a:r>
          </a:p>
          <a:p>
            <a:pPr>
              <a:defRPr/>
            </a:pPr>
            <a:r>
              <a:rPr lang="pt-BR" sz="3400" dirty="0"/>
              <a:t>É fato que os interesses nas negociações são divergentes, as diferenças não podem ser ignoradas. Portanto, repita-se: negociar com base em posições somente prejudica a negociação. </a:t>
            </a:r>
            <a:endParaRPr lang="pt-BR" sz="3400" dirty="0" smtClean="0"/>
          </a:p>
          <a:p>
            <a:pPr>
              <a:defRPr/>
            </a:pPr>
            <a:r>
              <a:rPr lang="pt-BR" sz="3400" dirty="0" smtClean="0"/>
              <a:t>As </a:t>
            </a:r>
            <a:r>
              <a:rPr lang="pt-BR" sz="3400" u="sng" dirty="0"/>
              <a:t>soluções não podem ser buscadas em pressões</a:t>
            </a:r>
            <a:r>
              <a:rPr lang="pt-BR" sz="3400" dirty="0"/>
              <a:t>, mas em princípios válidos. A negociação não pode se transformar em um concurso de teimosos. Por isso, </a:t>
            </a:r>
            <a:r>
              <a:rPr lang="pt-BR" sz="3400" dirty="0" smtClean="0"/>
              <a:t>sustenta-se </a:t>
            </a:r>
            <a:r>
              <a:rPr lang="pt-BR" sz="3400" dirty="0"/>
              <a:t>que a negociação baseada em princípios pode produzir acordos sensatos e amistosos</a:t>
            </a:r>
            <a:r>
              <a:rPr lang="pt-BR" sz="3400" dirty="0" smtClean="0"/>
              <a:t>.</a:t>
            </a:r>
            <a:endParaRPr lang="pt-BR" sz="3400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1CCD7D-9DB4-4B85-BDD3-C2979EEE3093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563231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homem, em sociedade, inevitavelmente, se depara com conflitos de interesses .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O conflito social, ANTES DE ANUNCIAR  EVENTUAL DISPUTA OU ANTAGONISMO, pode e deve ser visto  segundo RECIPROCIDADE DE INTERESSES  entre as partes .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Formas extrajudiciais de solução de conflitos: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Negociação, Mediação, Conciliação e Arbitragem.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auto composição  das partes;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Mediação: auto composição assistida, sem interferência do mediador;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Conciliação: Conciliador induz as partes ao acordo;</a:t>
            </a:r>
          </a:p>
          <a:p>
            <a:pPr>
              <a:defRPr/>
            </a:pPr>
            <a:endParaRPr lang="pt-BR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</a:t>
            </a: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: 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eleição de árbitro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Legislação básica: 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Arbitragem: Lei 9.307,de 23/09/1996,atualizada pela Lei 13.129, de 26/05/15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Mediação entre particulares e auto composição no âmbito da Administração 	Pública: Lei 13.140, de 26/06/2015;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64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7273925" cy="5976962"/>
          </a:xfrm>
        </p:spPr>
        <p:txBody>
          <a:bodyPr rtlCol="0">
            <a:normAutofit fontScale="70000" lnSpcReduction="20000"/>
          </a:bodyPr>
          <a:lstStyle/>
          <a:p>
            <a:pPr>
              <a:defRPr/>
            </a:pPr>
            <a:endParaRPr lang="pt-BR" sz="42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5100" b="1" u="sng" dirty="0" smtClean="0">
                <a:solidFill>
                  <a:schemeClr val="tx1"/>
                </a:solidFill>
              </a:rPr>
              <a:t>Elaboração </a:t>
            </a:r>
            <a:r>
              <a:rPr lang="pt-BR" sz="5100" b="1" u="sng" dirty="0">
                <a:solidFill>
                  <a:schemeClr val="tx1"/>
                </a:solidFill>
              </a:rPr>
              <a:t>de critérios objetivos</a:t>
            </a:r>
          </a:p>
          <a:p>
            <a:pPr>
              <a:defRPr/>
            </a:pPr>
            <a:r>
              <a:rPr lang="pt-BR" sz="4200" dirty="0">
                <a:solidFill>
                  <a:schemeClr val="tx1"/>
                </a:solidFill>
              </a:rPr>
              <a:t>Prepare-se antecipadamente e leve consigo critérios que podem ser ofertados no momento da negociação</a:t>
            </a:r>
            <a:r>
              <a:rPr lang="pt-BR" sz="4200" dirty="0" smtClean="0">
                <a:solidFill>
                  <a:schemeClr val="tx1"/>
                </a:solidFill>
              </a:rPr>
              <a:t>.</a:t>
            </a:r>
          </a:p>
          <a:p>
            <a:pPr>
              <a:defRPr/>
            </a:pPr>
            <a:endParaRPr lang="pt-BR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endParaRPr lang="pt-BR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5100" b="1" u="sng" dirty="0">
                <a:solidFill>
                  <a:schemeClr val="tx1"/>
                </a:solidFill>
              </a:rPr>
              <a:t>Padrões Justos</a:t>
            </a:r>
            <a:endParaRPr lang="pt-BR" sz="5100" b="1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pt-BR" sz="3900" dirty="0">
                <a:solidFill>
                  <a:schemeClr val="tx1"/>
                </a:solidFill>
              </a:rPr>
              <a:t>Tratam-se de critérios que INDEPENDEM da vontade dos negociadores, além de serem legítimos (especialmente recíprocos) e práticos: valor de mercado, um precedente, a opinião científica, padrões profissionais, custos, jurisprudência, </a:t>
            </a:r>
            <a:r>
              <a:rPr lang="pt-BR" sz="3900" dirty="0" smtClean="0">
                <a:solidFill>
                  <a:schemeClr val="tx1"/>
                </a:solidFill>
              </a:rPr>
              <a:t>padrões </a:t>
            </a:r>
            <a:r>
              <a:rPr lang="pt-BR" sz="3900" dirty="0">
                <a:solidFill>
                  <a:schemeClr val="tx1"/>
                </a:solidFill>
              </a:rPr>
              <a:t>morais, tratamento igualitário, tradição </a:t>
            </a:r>
            <a:r>
              <a:rPr lang="pt-BR" sz="3900" dirty="0" err="1" smtClean="0">
                <a:solidFill>
                  <a:schemeClr val="tx1"/>
                </a:solidFill>
              </a:rPr>
              <a:t>etc</a:t>
            </a:r>
            <a:endParaRPr lang="pt-BR" sz="3900" dirty="0">
              <a:solidFill>
                <a:schemeClr val="tx1"/>
              </a:solidFill>
            </a:endParaRPr>
          </a:p>
        </p:txBody>
      </p:sp>
      <p:pic>
        <p:nvPicPr>
          <p:cNvPr id="5" name="Picture 3" descr="C:\Program Files (x86)\Microsoft Office\MEDIA\CAGCAT10\j02523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2143116"/>
            <a:ext cx="211455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323850" y="260350"/>
            <a:ext cx="7273925" cy="597696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PNAP3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Curso de Administração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Disciplina de Negociação e Arbitragem</a:t>
            </a:r>
          </a:p>
          <a:p>
            <a:pPr>
              <a:defRPr/>
            </a:pPr>
            <a:r>
              <a:rPr lang="pt-BR" sz="3600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Parte 1.</a:t>
            </a:r>
          </a:p>
          <a:p>
            <a:pPr>
              <a:defRPr/>
            </a:pPr>
            <a:endParaRPr lang="pt-BR" sz="3600" b="1" u="sng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sz="3600" b="1" u="sng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Obrigado</a:t>
            </a:r>
          </a:p>
          <a:p>
            <a:pPr>
              <a:defRPr/>
            </a:pPr>
            <a:endParaRPr lang="pt-BR" sz="36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  <a:p>
            <a:pPr>
              <a:defRPr/>
            </a:pPr>
            <a:r>
              <a:rPr lang="pt-BR" b="1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Prof. Dr. Everton das Neves Gonçalves</a:t>
            </a:r>
          </a:p>
          <a:p>
            <a:pPr>
              <a:defRPr/>
            </a:pPr>
            <a:endParaRPr lang="pt-BR" sz="4200" b="1" u="sng" dirty="0" smtClean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62F9C-7878-47AA-A38C-EA87C2ECEDDC}" type="datetime1">
              <a:rPr lang="pt-BR" smtClean="0"/>
              <a:t>20/06/2016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E86B1F-D661-420F-8B3A-C41089CA8E0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859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97205"/>
            <a:ext cx="8424936" cy="4801314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Negociar – implica em aumentar as chances de sucesso;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Atividade intrínseca e essencial à vida humana;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sistema de comunicação e como processo de gerenciamento que exige planejamento, organização, coordenação (direção) e controle;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Fenícios e o comércio (3.000 a.c.);</a:t>
            </a: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negociação profissional x empirismo;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cooperação, parcerias (PPP);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negociação é processo lógico, racional e emocional;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Teoria dos jogos, matemática;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negociações trabalhistas;</a:t>
            </a:r>
          </a:p>
          <a:p>
            <a:pPr>
              <a:defRPr/>
            </a:pPr>
            <a:r>
              <a:rPr lang="pt-BR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</a:t>
            </a: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 inputs, outputs e  feedbacks; 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Na negociação as partes não são inimigos ou se confrontam devendo ; sim, </a:t>
            </a: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garantir um resultado que permita o diálogo no dia seguinte. </a:t>
            </a:r>
          </a:p>
          <a:p>
            <a:pPr>
              <a:defRPr/>
            </a:pPr>
            <a:endParaRPr lang="pt-BR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	* visões de mundo distintas causam dificuldades na negociação;</a:t>
            </a: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A360EB-BCC1-4550-86C6-B9898C7F39FB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/>
              <a:t>Negociação e Arbitragem (PNAP3/UFSC) Prof. </a:t>
            </a:r>
            <a:r>
              <a:rPr lang="pt-BR" dirty="0" err="1" smtClean="0"/>
              <a:t>Dr</a:t>
            </a:r>
            <a:r>
              <a:rPr lang="pt-BR" dirty="0" smtClean="0"/>
              <a:t> Everton das Neves Gonçalves</a:t>
            </a:r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8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1555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comunicação...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1 Emissor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2 Canal (interferências)</a:t>
            </a:r>
          </a:p>
          <a:p>
            <a:pPr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3 Receptor</a:t>
            </a:r>
          </a:p>
          <a:p>
            <a:pPr algn="just"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“é a orientação cognitiva fundamental de um indivíduo ou de toda uma sociedade. Essa orientação abrange tanto sua filosofia natural quanto os seus valores fundamentais, existenciais e normativos, também seus postulados ou temas, emoções, e sua ética” (Palmer)</a:t>
            </a:r>
            <a:endParaRPr lang="pt-BR" sz="3400" dirty="0" smtClean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 algn="just">
              <a:buFontTx/>
              <a:buChar char="-"/>
              <a:defRPr/>
            </a:pPr>
            <a:r>
              <a:rPr lang="pt-BR" sz="28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4 Feedback – captação, decodificação, reação, reinício do processo</a:t>
            </a:r>
            <a:endParaRPr lang="pt-BR" sz="28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499992" y="1460683"/>
            <a:ext cx="3816424" cy="120032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dirty="0" err="1" smtClean="0">
                <a:solidFill>
                  <a:srgbClr val="FFFF00"/>
                </a:solidFill>
              </a:rPr>
              <a:t>Weltanschauung</a:t>
            </a:r>
            <a:r>
              <a:rPr lang="pt-BR" sz="3600" dirty="0" smtClean="0">
                <a:solidFill>
                  <a:srgbClr val="FFFF00"/>
                </a:solidFill>
              </a:rPr>
              <a:t>: visão de mundo</a:t>
            </a:r>
            <a:endParaRPr lang="pt-BR" sz="3600" dirty="0"/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2483768" y="1124744"/>
            <a:ext cx="2376264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2771800" y="1412776"/>
            <a:ext cx="2232248" cy="1296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5220072" y="980728"/>
            <a:ext cx="1762021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Polos opostos?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A18779-BA5E-43FB-9130-C7B3B4A83769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0904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6740307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3600" b="1" dirty="0" smtClean="0">
                <a:solidFill>
                  <a:schemeClr val="tx1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O autor apresentou a gestão da negociação sob a perspectiva das 4 funções da administração:</a:t>
            </a:r>
          </a:p>
          <a:p>
            <a:pPr>
              <a:defRPr/>
            </a:pPr>
            <a:endParaRPr lang="pt-BR" sz="3600" b="1" dirty="0" smtClean="0">
              <a:solidFill>
                <a:srgbClr val="FFC000"/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 Organização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3 Coordenação</a:t>
            </a:r>
          </a:p>
          <a:p>
            <a:pPr>
              <a:defRPr/>
            </a:pP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e/ou Direção</a:t>
            </a:r>
          </a:p>
          <a:p>
            <a:pPr>
              <a:defRPr/>
            </a:pPr>
            <a:r>
              <a:rPr lang="pt-BR" sz="3600" b="1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4 </a:t>
            </a:r>
            <a:r>
              <a:rPr lang="pt-BR" sz="3600" b="1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Controle</a:t>
            </a: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11560" y="5589240"/>
            <a:ext cx="8280920" cy="707886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pt-BR" sz="2000" b="1" dirty="0" smtClean="0">
                <a:solidFill>
                  <a:schemeClr val="tx1">
                    <a:lumMod val="10000"/>
                  </a:schemeClr>
                </a:solidFill>
              </a:rPr>
              <a:t>Com efeito, essa é uma das maneiras de abordarmos a temática, mas há muitas outras...</a:t>
            </a:r>
            <a:endParaRPr lang="pt-BR" sz="2000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491880" y="1556792"/>
            <a:ext cx="5472608" cy="34163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rgbClr val="00206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Além disso, lembrou:</a:t>
            </a:r>
          </a:p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1 as diversas disciplinas do curso que integram as habilidades do negociador, como as teorias da administração, a sociologia, a psicologia, entre outras</a:t>
            </a:r>
          </a:p>
          <a:p>
            <a:pPr algn="just"/>
            <a:r>
              <a:rPr lang="pt-BR" sz="2400" dirty="0" smtClean="0">
                <a:solidFill>
                  <a:schemeClr val="bg2">
                    <a:lumMod val="75000"/>
                  </a:schemeClr>
                </a:solidFill>
              </a:rPr>
              <a:t>2 que a divisão é feita para fins didáticos, pois na prática elas ocorrem de maneira integrada e concomitante</a:t>
            </a:r>
            <a:endParaRPr lang="pt-BR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11A1A-C996-4F82-B8E9-E22BD093F9DE}" type="datetime1">
              <a:rPr lang="pt-BR" smtClean="0"/>
              <a:t>20/06/2016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88640"/>
            <a:ext cx="8424936" cy="372409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pt-BR" sz="44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Negociação enquanto processo de gerenciamento...</a:t>
            </a:r>
          </a:p>
          <a:p>
            <a:pPr>
              <a:defRPr/>
            </a:pPr>
            <a:r>
              <a:rPr lang="pt-BR" sz="4000" b="1" u="sng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1 Planejamento</a:t>
            </a: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defRPr/>
            </a:pPr>
            <a:endParaRPr lang="pt-BR" sz="3600" dirty="0" smtClean="0">
              <a:solidFill>
                <a:schemeClr val="accent4">
                  <a:lumMod val="40000"/>
                  <a:lumOff val="6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619672" y="2852936"/>
            <a:ext cx="5760640" cy="1323439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3600" b="1" dirty="0" smtClean="0">
                <a:solidFill>
                  <a:srgbClr val="FFFF00"/>
                </a:solidFill>
              </a:rPr>
              <a:t>Z</a:t>
            </a:r>
            <a:r>
              <a:rPr lang="pt-BR" sz="3200" dirty="0" smtClean="0">
                <a:solidFill>
                  <a:srgbClr val="FFFF00"/>
                </a:solidFill>
              </a:rPr>
              <a:t>one </a:t>
            </a:r>
            <a:r>
              <a:rPr lang="pt-BR" sz="3600" b="1" dirty="0" err="1" smtClean="0">
                <a:solidFill>
                  <a:srgbClr val="FFFF00"/>
                </a:solidFill>
              </a:rPr>
              <a:t>O</a:t>
            </a:r>
            <a:r>
              <a:rPr lang="pt-BR" sz="3200" dirty="0" err="1" smtClean="0">
                <a:solidFill>
                  <a:srgbClr val="FFFF00"/>
                </a:solidFill>
              </a:rPr>
              <a:t>f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P</a:t>
            </a:r>
            <a:r>
              <a:rPr lang="pt-BR" sz="3200" dirty="0" err="1" smtClean="0">
                <a:solidFill>
                  <a:srgbClr val="FFFF00"/>
                </a:solidFill>
              </a:rPr>
              <a:t>ossible</a:t>
            </a:r>
            <a:r>
              <a:rPr lang="pt-BR" sz="3200" dirty="0" smtClean="0">
                <a:solidFill>
                  <a:srgbClr val="FFFF00"/>
                </a:solidFill>
              </a:rPr>
              <a:t> </a:t>
            </a:r>
            <a:r>
              <a:rPr lang="pt-BR" sz="3600" b="1" dirty="0" err="1" smtClean="0">
                <a:solidFill>
                  <a:srgbClr val="FFFF00"/>
                </a:solidFill>
              </a:rPr>
              <a:t>A</a:t>
            </a:r>
            <a:r>
              <a:rPr lang="pt-BR" sz="3200" dirty="0" err="1" smtClean="0">
                <a:solidFill>
                  <a:srgbClr val="FFFF00"/>
                </a:solidFill>
              </a:rPr>
              <a:t>greement</a:t>
            </a:r>
            <a:endParaRPr lang="pt-BR" sz="3200" dirty="0" smtClean="0">
              <a:solidFill>
                <a:srgbClr val="FFFF00"/>
              </a:solidFill>
            </a:endParaRPr>
          </a:p>
          <a:p>
            <a:pPr algn="ctr"/>
            <a:r>
              <a:rPr lang="pt-BR" sz="4400" dirty="0" smtClean="0">
                <a:solidFill>
                  <a:srgbClr val="FFFF00"/>
                </a:solidFill>
              </a:rPr>
              <a:t>ZOPA</a:t>
            </a:r>
            <a:endParaRPr lang="pt-BR" sz="4400" dirty="0"/>
          </a:p>
        </p:txBody>
      </p:sp>
      <p:cxnSp>
        <p:nvCxnSpPr>
          <p:cNvPr id="7" name="Conector de seta reta 6"/>
          <p:cNvCxnSpPr/>
          <p:nvPr/>
        </p:nvCxnSpPr>
        <p:spPr>
          <a:xfrm flipV="1">
            <a:off x="4355976" y="1412776"/>
            <a:ext cx="180020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3995936" y="1844824"/>
            <a:ext cx="115212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6300192" y="1124744"/>
            <a:ext cx="2005677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seu planejamento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436096" y="1844824"/>
            <a:ext cx="344196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dirty="0" smtClean="0">
                <a:solidFill>
                  <a:schemeClr val="bg2">
                    <a:lumMod val="75000"/>
                  </a:schemeClr>
                </a:solidFill>
              </a:rPr>
              <a:t>saber do planejamento do outro</a:t>
            </a:r>
            <a:endParaRPr lang="pt-BR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51521" y="4437112"/>
            <a:ext cx="864096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900" b="1" dirty="0" smtClean="0"/>
              <a:t>Negociar fora dos limites de ZOPA significa desconhecer um princípio básico em negociação. Por outro lado, pressupor ZOPA sem testar também representa um erro sério.</a:t>
            </a:r>
            <a:endParaRPr lang="pt-BR" sz="2900" b="1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AD8B8F-53B3-47A8-A62B-553F5C0C7B99}" type="datetime1">
              <a:rPr lang="pt-BR" smtClean="0"/>
              <a:t>20/06/2016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53066"/>
            <a:ext cx="6912768" cy="3924006"/>
          </a:xfrm>
          <a:prstGeom prst="rect">
            <a:avLst/>
          </a:prstGeom>
          <a:noFill/>
          <a:ln w="9525">
            <a:solidFill>
              <a:schemeClr val="bg2">
                <a:lumMod val="75000"/>
              </a:schemeClr>
            </a:solidFill>
            <a:miter lim="800000"/>
            <a:headEnd/>
            <a:tailEnd/>
          </a:ln>
        </p:spPr>
      </p:pic>
      <p:sp>
        <p:nvSpPr>
          <p:cNvPr id="3" name="CaixaDeTexto 2"/>
          <p:cNvSpPr txBox="1"/>
          <p:nvPr/>
        </p:nvSpPr>
        <p:spPr>
          <a:xfrm>
            <a:off x="755576" y="4509120"/>
            <a:ext cx="7632848" cy="1631216"/>
          </a:xfrm>
          <a:prstGeom prst="rect">
            <a:avLst/>
          </a:prstGeom>
          <a:solidFill>
            <a:schemeClr val="tx1"/>
          </a:solidFill>
          <a:ln w="57150">
            <a:solidFill>
              <a:schemeClr val="bg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	O ponto de limite mínimo até onde X (Y) pode ceder corresponde ao ponto de limite máximo dos ganhos de Y (X). </a:t>
            </a:r>
          </a:p>
          <a:p>
            <a:pPr algn="just"/>
            <a:r>
              <a:rPr lang="pt-BR" sz="2000" dirty="0" smtClean="0">
                <a:solidFill>
                  <a:schemeClr val="bg2">
                    <a:lumMod val="75000"/>
                  </a:schemeClr>
                </a:solidFill>
              </a:rPr>
              <a:t>	Fora dos limites da ZOPA não haverá negociação, pois os custos incorridos por uma das partes farão com que “ela” opte por uma via alternativa.</a:t>
            </a:r>
            <a:endParaRPr lang="pt-BR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Explosão 2 3"/>
          <p:cNvSpPr/>
          <p:nvPr/>
        </p:nvSpPr>
        <p:spPr>
          <a:xfrm>
            <a:off x="3000364" y="2857496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xplosão 2 4"/>
          <p:cNvSpPr/>
          <p:nvPr/>
        </p:nvSpPr>
        <p:spPr>
          <a:xfrm>
            <a:off x="5643570" y="1142984"/>
            <a:ext cx="628648" cy="571504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A12296-C1B2-40BA-BBDE-6059B3015C3C}" type="datetime1">
              <a:rPr lang="pt-BR" smtClean="0"/>
              <a:t>20/06/2016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pt-BR" smtClean="0"/>
              <a:t>Negociação e Arbitragem (PNAP3/UFSC) Prof. Dr Everton das Neves Gonçalves</a:t>
            </a: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218F5-3E3B-4820-9A09-07453460FB52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rgbClr val="F2F2F2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</TotalTime>
  <Words>3012</Words>
  <Application>Microsoft Office PowerPoint</Application>
  <PresentationFormat>Apresentação na tela (4:3)</PresentationFormat>
  <Paragraphs>383</Paragraphs>
  <Slides>41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42" baseType="lpstr">
      <vt:lpstr>Tema do Office</vt:lpstr>
      <vt:lpstr>Universidade Federal de Santa Catarina - UFSC  Programa Nacional de Formação em Administração – PNAP3 Curso de Administração Pública Disciplina: Negociação e Arbitragem  Professor Dr. Everton das Neves Gonçalves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Critérios para que um modelo de negociação possa ser julgado imparcialmente: - deve produzir um acordo sensato - deve ser eficaz e eficiente - deve aprimorar o relacionamento das partes (ou, no mínimo, não deve prejudicar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Modelos de negociação</dc:title>
  <dc:creator>CSE</dc:creator>
  <cp:lastModifiedBy>SUPERVISAO</cp:lastModifiedBy>
  <cp:revision>136</cp:revision>
  <dcterms:created xsi:type="dcterms:W3CDTF">2011-09-06T18:24:35Z</dcterms:created>
  <dcterms:modified xsi:type="dcterms:W3CDTF">2016-06-20T16:29:54Z</dcterms:modified>
</cp:coreProperties>
</file>